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Lst>
  <p:sldIdLst>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56" r:id="rId4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D75BDB1C-632B-45D8-9F02-47DAC1A8976A}"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5D5E52-C601-4D3F-B919-A59AE4A9691A}" type="slidenum">
              <a:rPr lang="ar-IQ" smtClean="0"/>
              <a:t>‹#›</a:t>
            </a:fld>
            <a:endParaRPr lang="ar-IQ"/>
          </a:p>
        </p:txBody>
      </p:sp>
    </p:spTree>
    <p:extLst>
      <p:ext uri="{BB962C8B-B14F-4D97-AF65-F5344CB8AC3E}">
        <p14:creationId xmlns:p14="http://schemas.microsoft.com/office/powerpoint/2010/main" val="3752805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75BDB1C-632B-45D8-9F02-47DAC1A8976A}"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5D5E52-C601-4D3F-B919-A59AE4A9691A}" type="slidenum">
              <a:rPr lang="ar-IQ" smtClean="0"/>
              <a:t>‹#›</a:t>
            </a:fld>
            <a:endParaRPr lang="ar-IQ"/>
          </a:p>
        </p:txBody>
      </p:sp>
    </p:spTree>
    <p:extLst>
      <p:ext uri="{BB962C8B-B14F-4D97-AF65-F5344CB8AC3E}">
        <p14:creationId xmlns:p14="http://schemas.microsoft.com/office/powerpoint/2010/main" val="7593305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005037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649731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824679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151706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777223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565627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227819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56883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485327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6095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75BDB1C-632B-45D8-9F02-47DAC1A8976A}"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5D5E52-C601-4D3F-B919-A59AE4A9691A}" type="slidenum">
              <a:rPr lang="ar-IQ" smtClean="0"/>
              <a:t>‹#›</a:t>
            </a:fld>
            <a:endParaRPr lang="ar-IQ"/>
          </a:p>
        </p:txBody>
      </p:sp>
    </p:spTree>
    <p:extLst>
      <p:ext uri="{BB962C8B-B14F-4D97-AF65-F5344CB8AC3E}">
        <p14:creationId xmlns:p14="http://schemas.microsoft.com/office/powerpoint/2010/main" val="4129963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28268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67329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630519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266417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50821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946890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652280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401685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243167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42490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353915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975841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444968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949129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464886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543628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265050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11284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447200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634031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21830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2080198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223347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04724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289318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768627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157351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344390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976758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275201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068984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1583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665796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519074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667699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801984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716835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241098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298757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923930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5689421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377621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11334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555846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350159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066310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816397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028876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777717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3524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285181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130572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628476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1814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017521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9789279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4664228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087900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8877446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704811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574963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9069412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865740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699748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2898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8359833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3949732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795155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0124191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528436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2165303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688810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998304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545548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4726033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36224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770574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005023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688663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8169459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154064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4074037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018876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816103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4829799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591078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89303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8207461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2419844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0787315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7891704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0502495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1515506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7877754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375181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0584507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003397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1100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D75BDB1C-632B-45D8-9F02-47DAC1A8976A}"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5D5E52-C601-4D3F-B919-A59AE4A9691A}" type="slidenum">
              <a:rPr lang="ar-IQ" smtClean="0"/>
              <a:t>‹#›</a:t>
            </a:fld>
            <a:endParaRPr lang="ar-IQ"/>
          </a:p>
        </p:txBody>
      </p:sp>
    </p:spTree>
    <p:extLst>
      <p:ext uri="{BB962C8B-B14F-4D97-AF65-F5344CB8AC3E}">
        <p14:creationId xmlns:p14="http://schemas.microsoft.com/office/powerpoint/2010/main" val="3396155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7928151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2256246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728160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656536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5913710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6613417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8112444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743330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0000004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615470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2480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0825048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093804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9993679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3961199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5253123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9409841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923717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070336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0133295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7286652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14308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6759863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0238443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0447048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1492023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3669753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9953548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8702474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1028868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1886712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7400552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5345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0029097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296834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13991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09558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75733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32434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99842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85528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2154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75BDB1C-632B-45D8-9F02-47DAC1A8976A}" type="datetimeFigureOut">
              <a:rPr lang="ar-IQ" smtClean="0"/>
              <a:t>22/05/1441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5D5E52-C601-4D3F-B919-A59AE4A9691A}" type="slidenum">
              <a:rPr lang="ar-IQ" smtClean="0"/>
              <a:t>‹#›</a:t>
            </a:fld>
            <a:endParaRPr lang="ar-IQ"/>
          </a:p>
        </p:txBody>
      </p:sp>
    </p:spTree>
    <p:extLst>
      <p:ext uri="{BB962C8B-B14F-4D97-AF65-F5344CB8AC3E}">
        <p14:creationId xmlns:p14="http://schemas.microsoft.com/office/powerpoint/2010/main" val="4105064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4065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72346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32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125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79877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83101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74483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2690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37612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94083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D75BDB1C-632B-45D8-9F02-47DAC1A8976A}" type="datetimeFigureOut">
              <a:rPr lang="ar-IQ" smtClean="0"/>
              <a:t>22/05/1441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5D5E52-C601-4D3F-B919-A59AE4A9691A}" type="slidenum">
              <a:rPr lang="ar-IQ" smtClean="0"/>
              <a:t>‹#›</a:t>
            </a:fld>
            <a:endParaRPr lang="ar-IQ"/>
          </a:p>
        </p:txBody>
      </p:sp>
    </p:spTree>
    <p:extLst>
      <p:ext uri="{BB962C8B-B14F-4D97-AF65-F5344CB8AC3E}">
        <p14:creationId xmlns:p14="http://schemas.microsoft.com/office/powerpoint/2010/main" val="3650484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598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00712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54844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76845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350766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017956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391104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326477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73423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3628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D75BDB1C-632B-45D8-9F02-47DAC1A8976A}" type="datetimeFigureOut">
              <a:rPr lang="ar-IQ" smtClean="0"/>
              <a:t>22/05/1441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25D5E52-C601-4D3F-B919-A59AE4A9691A}" type="slidenum">
              <a:rPr lang="ar-IQ" smtClean="0"/>
              <a:t>‹#›</a:t>
            </a:fld>
            <a:endParaRPr lang="ar-IQ"/>
          </a:p>
        </p:txBody>
      </p:sp>
    </p:spTree>
    <p:extLst>
      <p:ext uri="{BB962C8B-B14F-4D97-AF65-F5344CB8AC3E}">
        <p14:creationId xmlns:p14="http://schemas.microsoft.com/office/powerpoint/2010/main" val="19345362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28860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08871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504479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63769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74072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38201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89726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029620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00799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5447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D75BDB1C-632B-45D8-9F02-47DAC1A8976A}" type="datetimeFigureOut">
              <a:rPr lang="ar-IQ" smtClean="0"/>
              <a:t>22/05/1441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25D5E52-C601-4D3F-B919-A59AE4A9691A}" type="slidenum">
              <a:rPr lang="ar-IQ" smtClean="0"/>
              <a:t>‹#›</a:t>
            </a:fld>
            <a:endParaRPr lang="ar-IQ"/>
          </a:p>
        </p:txBody>
      </p:sp>
    </p:spTree>
    <p:extLst>
      <p:ext uri="{BB962C8B-B14F-4D97-AF65-F5344CB8AC3E}">
        <p14:creationId xmlns:p14="http://schemas.microsoft.com/office/powerpoint/2010/main" val="25689210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713527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062425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245983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9046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931565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01762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511643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22050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530165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4314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75BDB1C-632B-45D8-9F02-47DAC1A8976A}" type="datetimeFigureOut">
              <a:rPr lang="ar-IQ" smtClean="0"/>
              <a:t>22/05/1441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25D5E52-C601-4D3F-B919-A59AE4A9691A}" type="slidenum">
              <a:rPr lang="ar-IQ" smtClean="0"/>
              <a:t>‹#›</a:t>
            </a:fld>
            <a:endParaRPr lang="ar-IQ"/>
          </a:p>
        </p:txBody>
      </p:sp>
    </p:spTree>
    <p:extLst>
      <p:ext uri="{BB962C8B-B14F-4D97-AF65-F5344CB8AC3E}">
        <p14:creationId xmlns:p14="http://schemas.microsoft.com/office/powerpoint/2010/main" val="22437597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911916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772411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782279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42984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148093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605136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779255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498510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819831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84364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75BDB1C-632B-45D8-9F02-47DAC1A8976A}" type="datetimeFigureOut">
              <a:rPr lang="ar-IQ" smtClean="0"/>
              <a:t>22/05/1441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5D5E52-C601-4D3F-B919-A59AE4A9691A}" type="slidenum">
              <a:rPr lang="ar-IQ" smtClean="0"/>
              <a:t>‹#›</a:t>
            </a:fld>
            <a:endParaRPr lang="ar-IQ"/>
          </a:p>
        </p:txBody>
      </p:sp>
    </p:spTree>
    <p:extLst>
      <p:ext uri="{BB962C8B-B14F-4D97-AF65-F5344CB8AC3E}">
        <p14:creationId xmlns:p14="http://schemas.microsoft.com/office/powerpoint/2010/main" val="32661675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24084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296896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61157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029009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321808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87252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148285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349197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440040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7535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75BDB1C-632B-45D8-9F02-47DAC1A8976A}" type="datetimeFigureOut">
              <a:rPr lang="ar-IQ" smtClean="0"/>
              <a:t>22/05/1441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5D5E52-C601-4D3F-B919-A59AE4A9691A}" type="slidenum">
              <a:rPr lang="ar-IQ" smtClean="0"/>
              <a:t>‹#›</a:t>
            </a:fld>
            <a:endParaRPr lang="ar-IQ"/>
          </a:p>
        </p:txBody>
      </p:sp>
    </p:spTree>
    <p:extLst>
      <p:ext uri="{BB962C8B-B14F-4D97-AF65-F5344CB8AC3E}">
        <p14:creationId xmlns:p14="http://schemas.microsoft.com/office/powerpoint/2010/main" val="22704205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87507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677583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767843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836019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547194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974012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406684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621782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429555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1992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75BDB1C-632B-45D8-9F02-47DAC1A8976A}" type="datetimeFigureOut">
              <a:rPr lang="ar-IQ" smtClean="0"/>
              <a:t>22/05/1441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5D5E52-C601-4D3F-B919-A59AE4A9691A}" type="slidenum">
              <a:rPr lang="ar-IQ" smtClean="0"/>
              <a:t>‹#›</a:t>
            </a:fld>
            <a:endParaRPr lang="ar-IQ"/>
          </a:p>
        </p:txBody>
      </p:sp>
    </p:spTree>
    <p:extLst>
      <p:ext uri="{BB962C8B-B14F-4D97-AF65-F5344CB8AC3E}">
        <p14:creationId xmlns:p14="http://schemas.microsoft.com/office/powerpoint/2010/main" val="280958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3182439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8935859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4711237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237666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928314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1175767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2855811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6882348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6598141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540387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70994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1583655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4083043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37410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056549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428003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915410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008484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345536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22/05/1441</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244742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a:ea typeface="Calibri"/>
              </a:rPr>
              <a:t>محاضرة الثامنة </a:t>
            </a:r>
            <a:endParaRPr lang="ar-IQ"/>
          </a:p>
        </p:txBody>
      </p:sp>
      <p:sp>
        <p:nvSpPr>
          <p:cNvPr id="3" name="عنصر نائب للمحتوى 2"/>
          <p:cNvSpPr>
            <a:spLocks noGrp="1"/>
          </p:cNvSpPr>
          <p:nvPr>
            <p:ph idx="1"/>
          </p:nvPr>
        </p:nvSpPr>
        <p:spPr/>
        <p:txBody>
          <a:bodyPr/>
          <a:lstStyle/>
          <a:p>
            <a:pPr lvl="1"/>
            <a:r>
              <a:rPr lang="ar-IQ" sz="1800" dirty="0">
                <a:solidFill>
                  <a:prstClr val="black"/>
                </a:solidFill>
              </a:rPr>
              <a:t>في المحاضرة السابقة تكلمنا </a:t>
            </a:r>
            <a:r>
              <a:rPr lang="ar-IQ" sz="1800" dirty="0" smtClean="0">
                <a:solidFill>
                  <a:prstClr val="black"/>
                </a:solidFill>
              </a:rPr>
              <a:t>عن</a:t>
            </a:r>
          </a:p>
          <a:p>
            <a:pPr lvl="0">
              <a:lnSpc>
                <a:spcPct val="150000"/>
              </a:lnSpc>
              <a:spcAft>
                <a:spcPts val="1000"/>
              </a:spcAft>
            </a:pPr>
            <a:r>
              <a:rPr lang="ar-IQ" sz="1600" b="1" dirty="0" err="1">
                <a:solidFill>
                  <a:prstClr val="black"/>
                </a:solidFill>
                <a:ea typeface="Calibri"/>
                <a:cs typeface="Times New Roman"/>
              </a:rPr>
              <a:t>ادمصاص</a:t>
            </a:r>
            <a:r>
              <a:rPr lang="ar-IQ" sz="1600" b="1" dirty="0">
                <a:solidFill>
                  <a:prstClr val="black"/>
                </a:solidFill>
                <a:ea typeface="Calibri"/>
                <a:cs typeface="Times New Roman"/>
              </a:rPr>
              <a:t> وتبادل الايونات في التربة </a:t>
            </a:r>
            <a:r>
              <a:rPr lang="ar-IQ" sz="1600" b="1" u="sng" dirty="0">
                <a:solidFill>
                  <a:prstClr val="black"/>
                </a:solidFill>
                <a:ea typeface="Calibri"/>
                <a:cs typeface="Times New Roman"/>
              </a:rPr>
              <a:t>: </a:t>
            </a:r>
            <a:endParaRPr lang="en-US" sz="1200" dirty="0">
              <a:solidFill>
                <a:prstClr val="black"/>
              </a:solidFill>
              <a:ea typeface="Calibri"/>
              <a:cs typeface="Arial"/>
            </a:endParaRPr>
          </a:p>
          <a:p>
            <a:pPr lvl="0">
              <a:lnSpc>
                <a:spcPct val="115000"/>
              </a:lnSpc>
              <a:spcAft>
                <a:spcPts val="1000"/>
              </a:spcAft>
            </a:pPr>
            <a:r>
              <a:rPr lang="ar-IQ" sz="1600" b="1" dirty="0">
                <a:solidFill>
                  <a:prstClr val="black"/>
                </a:solidFill>
                <a:ea typeface="Calibri"/>
                <a:cs typeface="Times New Roman"/>
              </a:rPr>
              <a:t>الايونات الموجبة القابلة للتبادل السائدة في التربة  : </a:t>
            </a:r>
            <a:endParaRPr lang="en-US" sz="1200" dirty="0">
              <a:solidFill>
                <a:prstClr val="black"/>
              </a:solidFill>
              <a:ea typeface="Calibri"/>
              <a:cs typeface="Arial"/>
            </a:endParaRPr>
          </a:p>
          <a:p>
            <a:pPr lvl="0" algn="just">
              <a:lnSpc>
                <a:spcPct val="115000"/>
              </a:lnSpc>
              <a:spcAft>
                <a:spcPts val="1000"/>
              </a:spcAft>
              <a:tabLst>
                <a:tab pos="1330960" algn="l"/>
                <a:tab pos="5731510" algn="r"/>
              </a:tabLst>
            </a:pPr>
            <a:r>
              <a:rPr lang="ar-IQ" sz="1600" b="1" dirty="0">
                <a:solidFill>
                  <a:prstClr val="black"/>
                </a:solidFill>
                <a:ea typeface="Calibri"/>
                <a:cs typeface="Times New Roman"/>
              </a:rPr>
              <a:t>العوامل المؤثرة على سعة تبادل الايونات الموجبة </a:t>
            </a:r>
            <a:endParaRPr lang="ar-IQ" sz="1600" b="1" dirty="0" smtClean="0">
              <a:solidFill>
                <a:prstClr val="black"/>
              </a:solidFill>
              <a:ea typeface="Calibri"/>
              <a:cs typeface="Times New Roman"/>
            </a:endParaRPr>
          </a:p>
          <a:p>
            <a:pPr lvl="0" algn="just">
              <a:lnSpc>
                <a:spcPct val="115000"/>
              </a:lnSpc>
              <a:spcAft>
                <a:spcPts val="1000"/>
              </a:spcAft>
              <a:tabLst>
                <a:tab pos="1330960" algn="l"/>
                <a:tab pos="5731510" algn="r"/>
              </a:tabLst>
            </a:pPr>
            <a:r>
              <a:rPr lang="ar-IQ" sz="1800" dirty="0">
                <a:solidFill>
                  <a:prstClr val="black"/>
                </a:solidFill>
                <a:cs typeface="Times New Roman"/>
              </a:rPr>
              <a:t>في محاضرة اليوم سوف نتكلم عن</a:t>
            </a:r>
          </a:p>
          <a:p>
            <a:pPr>
              <a:lnSpc>
                <a:spcPct val="115000"/>
              </a:lnSpc>
              <a:spcAft>
                <a:spcPts val="1000"/>
              </a:spcAft>
            </a:pPr>
            <a:r>
              <a:rPr lang="ar-IQ" sz="1600" b="1" u="sng" dirty="0">
                <a:ea typeface="Calibri"/>
                <a:cs typeface="Times New Roman"/>
              </a:rPr>
              <a:t>الملوحة وقلوية التربة </a:t>
            </a:r>
            <a:endParaRPr lang="en-US" sz="1200" dirty="0">
              <a:ea typeface="Calibri"/>
              <a:cs typeface="Arial"/>
            </a:endParaRPr>
          </a:p>
          <a:p>
            <a:pPr lvl="0" algn="just">
              <a:lnSpc>
                <a:spcPct val="115000"/>
              </a:lnSpc>
              <a:spcAft>
                <a:spcPts val="1000"/>
              </a:spcAft>
              <a:tabLst>
                <a:tab pos="1330960" algn="l"/>
                <a:tab pos="5731510" algn="r"/>
              </a:tabLst>
            </a:pPr>
            <a:r>
              <a:rPr lang="ar-IQ" sz="1600" b="1" u="sng" dirty="0">
                <a:ea typeface="Calibri"/>
                <a:cs typeface="Times New Roman"/>
              </a:rPr>
              <a:t>تصنيف التربة </a:t>
            </a:r>
            <a:r>
              <a:rPr lang="ar-IQ" sz="1600" b="1" u="sng" dirty="0" err="1">
                <a:ea typeface="Calibri"/>
                <a:cs typeface="Times New Roman"/>
              </a:rPr>
              <a:t>المتاثرة</a:t>
            </a:r>
            <a:r>
              <a:rPr lang="ar-IQ" sz="1600" b="1" u="sng" dirty="0">
                <a:ea typeface="Calibri"/>
                <a:cs typeface="Times New Roman"/>
              </a:rPr>
              <a:t> </a:t>
            </a:r>
            <a:r>
              <a:rPr lang="ar-IQ" sz="1600" b="1" u="sng" dirty="0" err="1">
                <a:ea typeface="Calibri"/>
                <a:cs typeface="Times New Roman"/>
              </a:rPr>
              <a:t>بالاملاح</a:t>
            </a:r>
            <a:r>
              <a:rPr lang="ar-IQ" sz="1600" u="sng" dirty="0">
                <a:ea typeface="Calibri"/>
                <a:cs typeface="Times New Roman"/>
              </a:rPr>
              <a:t> </a:t>
            </a:r>
            <a:endParaRPr lang="ar-IQ" sz="1600" u="sng" dirty="0" smtClean="0">
              <a:ea typeface="Calibri"/>
              <a:cs typeface="Times New Roman"/>
            </a:endParaRPr>
          </a:p>
          <a:p>
            <a:pPr lvl="0" algn="just">
              <a:lnSpc>
                <a:spcPct val="115000"/>
              </a:lnSpc>
              <a:spcAft>
                <a:spcPts val="1000"/>
              </a:spcAft>
              <a:tabLst>
                <a:tab pos="1330960" algn="l"/>
                <a:tab pos="5731510" algn="r"/>
              </a:tabLst>
            </a:pPr>
            <a:r>
              <a:rPr lang="ar-IQ" sz="1600" b="1" u="sng" dirty="0">
                <a:ea typeface="Calibri"/>
                <a:cs typeface="Times New Roman"/>
              </a:rPr>
              <a:t>اثر الملوحة على الانتاج  الزراعي </a:t>
            </a:r>
            <a:endParaRPr lang="ar-IQ" sz="1600" b="1" u="sng" dirty="0" smtClean="0">
              <a:ea typeface="Calibri"/>
              <a:cs typeface="Times New Roman"/>
            </a:endParaRPr>
          </a:p>
          <a:p>
            <a:pPr lvl="0" algn="just">
              <a:lnSpc>
                <a:spcPct val="115000"/>
              </a:lnSpc>
              <a:spcAft>
                <a:spcPts val="1000"/>
              </a:spcAft>
              <a:tabLst>
                <a:tab pos="1330960" algn="l"/>
                <a:tab pos="5731510" algn="r"/>
              </a:tabLst>
            </a:pPr>
            <a:r>
              <a:rPr lang="ar-IQ" sz="1600" b="1" u="sng" dirty="0">
                <a:ea typeface="Calibri"/>
                <a:cs typeface="Times New Roman"/>
              </a:rPr>
              <a:t>استصلاح الاراضي المتأثرة بالملوحة </a:t>
            </a:r>
            <a:endParaRPr lang="en-US" sz="1600" dirty="0">
              <a:solidFill>
                <a:prstClr val="black"/>
              </a:solidFill>
              <a:ea typeface="Calibri"/>
            </a:endParaRPr>
          </a:p>
          <a:p>
            <a:pPr lvl="1"/>
            <a:endParaRPr lang="ar-IQ" sz="1800" dirty="0">
              <a:solidFill>
                <a:prstClr val="black"/>
              </a:solidFill>
            </a:endParaRPr>
          </a:p>
          <a:p>
            <a:endParaRPr lang="ar-IQ" dirty="0"/>
          </a:p>
        </p:txBody>
      </p:sp>
    </p:spTree>
    <p:extLst>
      <p:ext uri="{BB962C8B-B14F-4D97-AF65-F5344CB8AC3E}">
        <p14:creationId xmlns:p14="http://schemas.microsoft.com/office/powerpoint/2010/main" val="3023197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5602" name="Picture 2" descr="C:\Users\rashad\Desktop\New folder\٢٠١٩١٠٠٥_٢١٤٠١٩.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52982" y="-1133512"/>
            <a:ext cx="7061702" cy="932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78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10000"/>
          </a:bodyPr>
          <a:lstStyle/>
          <a:p>
            <a:pPr>
              <a:lnSpc>
                <a:spcPct val="115000"/>
              </a:lnSpc>
              <a:spcAft>
                <a:spcPts val="1000"/>
              </a:spcAft>
            </a:pPr>
            <a:r>
              <a:rPr lang="ar-IQ" b="1" dirty="0">
                <a:ea typeface="Calibri"/>
                <a:cs typeface="Times New Roman"/>
              </a:rPr>
              <a:t>التأثيرات الخاصة ( النوعية ) للأيونات على النبات :</a:t>
            </a:r>
            <a:endParaRPr lang="en-US" sz="2400" dirty="0">
              <a:ea typeface="Calibri"/>
              <a:cs typeface="Arial"/>
            </a:endParaRPr>
          </a:p>
          <a:p>
            <a:r>
              <a:rPr lang="ar-IQ" dirty="0">
                <a:ea typeface="Calibri"/>
                <a:cs typeface="Times New Roman"/>
              </a:rPr>
              <a:t>قد تعاني النباتات احيانا من تأثيرات ايون معين مما يؤدي الى خفض الانتاج بسبب سمية ذلك العنصر وليس بسبب انخفاض جهد الماء او انخفاض جاهزيتها للنبات وغالبا ما تعاني النباتات من وجود ايوني الكلور والصوديوم اكثر مما تعاني من تراكم الايونات الاخرى فقد يحصل تسمم بالصوديوم لبعض اشجار </a:t>
            </a:r>
            <a:r>
              <a:rPr lang="ar-IQ" dirty="0" err="1">
                <a:ea typeface="Calibri"/>
                <a:cs typeface="Times New Roman"/>
              </a:rPr>
              <a:t>الفاكهه</a:t>
            </a:r>
            <a:r>
              <a:rPr lang="ar-IQ" dirty="0">
                <a:ea typeface="Calibri"/>
                <a:cs typeface="Times New Roman"/>
              </a:rPr>
              <a:t> </a:t>
            </a:r>
            <a:r>
              <a:rPr lang="ar-IQ" dirty="0" err="1">
                <a:ea typeface="Calibri"/>
                <a:cs typeface="Times New Roman"/>
              </a:rPr>
              <a:t>الحساسه</a:t>
            </a:r>
            <a:r>
              <a:rPr lang="ar-IQ" dirty="0">
                <a:ea typeface="Calibri"/>
                <a:cs typeface="Times New Roman"/>
              </a:rPr>
              <a:t> لهذا العنصر رغم ان نسبته على معقد التبادل غير عالية بحيث تؤثر على تركيب التربة كذلك فان زيادة عنصر البورون عن حدود معينة سواء في التربة او في الماء يكون ساما للنبات . </a:t>
            </a:r>
            <a:endParaRPr lang="ar-IQ" dirty="0"/>
          </a:p>
        </p:txBody>
      </p:sp>
    </p:spTree>
    <p:extLst>
      <p:ext uri="{BB962C8B-B14F-4D97-AF65-F5344CB8AC3E}">
        <p14:creationId xmlns:p14="http://schemas.microsoft.com/office/powerpoint/2010/main" val="227183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62500" lnSpcReduction="20000"/>
          </a:bodyPr>
          <a:lstStyle/>
          <a:p>
            <a:pPr>
              <a:lnSpc>
                <a:spcPct val="115000"/>
              </a:lnSpc>
              <a:spcAft>
                <a:spcPts val="1000"/>
              </a:spcAft>
            </a:pPr>
            <a:r>
              <a:rPr lang="ar-IQ" b="1" dirty="0">
                <a:ea typeface="Calibri"/>
                <a:cs typeface="Times New Roman"/>
              </a:rPr>
              <a:t>التأثيرات غير المباشرة للأملاح : </a:t>
            </a:r>
            <a:endParaRPr lang="en-US" sz="2400" dirty="0">
              <a:ea typeface="Calibri"/>
              <a:cs typeface="Arial"/>
            </a:endParaRPr>
          </a:p>
          <a:p>
            <a:pPr algn="just">
              <a:lnSpc>
                <a:spcPct val="150000"/>
              </a:lnSpc>
              <a:spcAft>
                <a:spcPts val="1000"/>
              </a:spcAft>
            </a:pPr>
            <a:r>
              <a:rPr lang="ar-IQ" dirty="0">
                <a:ea typeface="Calibri"/>
                <a:cs typeface="Times New Roman"/>
              </a:rPr>
              <a:t>     ان وجود الصوديوم مثلا بنسبة تبادل بين 15-30 % يؤثر على تركيب التربة ويزيد رداءتها مما يؤثر على نمو النبات ولكن حتى هذه النسبة لا تؤثر على نمو النبات عندما يكون تركيب التربة جيد , ان زيادة نسبة الصوديوم تؤدي الى تشتت مجاميع التربة وانتشار دقائقها مما يؤدي الى كون التربة قليلة التوصيل للماء والهواء وبسبب في تكوين قشرة صلبة فوق سطح التربة تؤثر على انبات البذور .</a:t>
            </a:r>
            <a:endParaRPr lang="en-US" sz="2400" dirty="0">
              <a:ea typeface="Calibri"/>
              <a:cs typeface="Arial"/>
            </a:endParaRPr>
          </a:p>
          <a:p>
            <a:pPr algn="just">
              <a:lnSpc>
                <a:spcPct val="150000"/>
              </a:lnSpc>
              <a:spcAft>
                <a:spcPts val="1000"/>
              </a:spcAft>
            </a:pPr>
            <a:r>
              <a:rPr lang="ar-IQ" dirty="0">
                <a:ea typeface="Calibri"/>
                <a:cs typeface="Times New Roman"/>
              </a:rPr>
              <a:t>كذلك زيادة نسبة الصوديوم المتبادل في التربة يسبب في ارتفاع درجة حموضة التربة الذي قد يصل الى 10 مما يعمل على خفض جاهزية لبعض العناصر الغذائية مثل الحديد والمنغنيز والزنك والنحاس بسبب انخفاض ذائبيتها , اما الكالسيوم والمغنسيوم فان عدم جاهزيتها بسبب حلول الصوديوم محلها على معقد التبادل . </a:t>
            </a:r>
            <a:endParaRPr lang="en-US" sz="2400" dirty="0">
              <a:ea typeface="Calibri"/>
              <a:cs typeface="Arial"/>
            </a:endParaRPr>
          </a:p>
          <a:p>
            <a:endParaRPr lang="ar-IQ" dirty="0"/>
          </a:p>
        </p:txBody>
      </p:sp>
    </p:spTree>
    <p:extLst>
      <p:ext uri="{BB962C8B-B14F-4D97-AF65-F5344CB8AC3E}">
        <p14:creationId xmlns:p14="http://schemas.microsoft.com/office/powerpoint/2010/main" val="89481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nSpc>
                <a:spcPct val="115000"/>
              </a:lnSpc>
              <a:spcAft>
                <a:spcPts val="1000"/>
              </a:spcAft>
            </a:pPr>
            <a:r>
              <a:rPr lang="ar-IQ" b="1" u="sng" dirty="0">
                <a:ea typeface="Calibri"/>
                <a:cs typeface="Times New Roman"/>
              </a:rPr>
              <a:t>استصلاح الاراضي المتأثرة بالملوحة : </a:t>
            </a:r>
            <a:endParaRPr lang="en-US" sz="2400" dirty="0">
              <a:ea typeface="Calibri"/>
              <a:cs typeface="Arial"/>
            </a:endParaRPr>
          </a:p>
          <a:p>
            <a:pPr>
              <a:lnSpc>
                <a:spcPct val="115000"/>
              </a:lnSpc>
              <a:spcAft>
                <a:spcPts val="1000"/>
              </a:spcAft>
            </a:pPr>
            <a:r>
              <a:rPr lang="ar-IQ" dirty="0">
                <a:ea typeface="Calibri"/>
                <a:cs typeface="Times New Roman"/>
              </a:rPr>
              <a:t>        يمكن وضع الخطوات الواجب اتباعها لاستصلاح الاراضي المتأثرة بالملوحة بصورة عامة بما يلي </a:t>
            </a:r>
            <a:endParaRPr lang="en-US" sz="2400" dirty="0">
              <a:ea typeface="Calibri"/>
              <a:cs typeface="Arial"/>
            </a:endParaRPr>
          </a:p>
          <a:p>
            <a:endParaRPr lang="ar-IQ" dirty="0"/>
          </a:p>
        </p:txBody>
      </p:sp>
    </p:spTree>
    <p:extLst>
      <p:ext uri="{BB962C8B-B14F-4D97-AF65-F5344CB8AC3E}">
        <p14:creationId xmlns:p14="http://schemas.microsoft.com/office/powerpoint/2010/main" val="127881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387424"/>
            <a:ext cx="8229600" cy="1143000"/>
          </a:xfrm>
        </p:spPr>
        <p:txBody>
          <a:bodyPr/>
          <a:lstStyle/>
          <a:p>
            <a:endParaRPr lang="ar-IQ"/>
          </a:p>
        </p:txBody>
      </p:sp>
      <p:sp>
        <p:nvSpPr>
          <p:cNvPr id="3" name="عنصر نائب للمحتوى 2"/>
          <p:cNvSpPr>
            <a:spLocks noGrp="1"/>
          </p:cNvSpPr>
          <p:nvPr>
            <p:ph idx="1"/>
          </p:nvPr>
        </p:nvSpPr>
        <p:spPr>
          <a:xfrm>
            <a:off x="467544" y="332656"/>
            <a:ext cx="8517632" cy="6192688"/>
          </a:xfrm>
        </p:spPr>
        <p:txBody>
          <a:bodyPr>
            <a:normAutofit fontScale="85000" lnSpcReduction="20000"/>
          </a:bodyPr>
          <a:lstStyle/>
          <a:p>
            <a:pPr algn="just">
              <a:lnSpc>
                <a:spcPct val="115000"/>
              </a:lnSpc>
              <a:spcAft>
                <a:spcPts val="1000"/>
              </a:spcAft>
            </a:pPr>
            <a:r>
              <a:rPr lang="ar-IQ" b="1" dirty="0">
                <a:ea typeface="Calibri"/>
                <a:cs typeface="Times New Roman"/>
              </a:rPr>
              <a:t>- خفض مستوى الماء الارضي :</a:t>
            </a:r>
            <a:r>
              <a:rPr lang="ar-IQ" dirty="0">
                <a:ea typeface="Calibri"/>
                <a:cs typeface="Times New Roman"/>
              </a:rPr>
              <a:t> </a:t>
            </a:r>
            <a:endParaRPr lang="en-US" sz="2400" dirty="0">
              <a:ea typeface="Calibri"/>
              <a:cs typeface="Arial"/>
            </a:endParaRPr>
          </a:p>
          <a:p>
            <a:pPr algn="just">
              <a:lnSpc>
                <a:spcPct val="150000"/>
              </a:lnSpc>
              <a:spcAft>
                <a:spcPts val="1000"/>
              </a:spcAft>
            </a:pPr>
            <a:r>
              <a:rPr lang="ar-IQ" dirty="0">
                <a:ea typeface="Calibri"/>
                <a:cs typeface="Times New Roman"/>
              </a:rPr>
              <a:t>تعتبر هذه الخطوة اساسية عندما يكون مستوى الماء الارضي قريبا من السطح ويجب ان يخفض مستوى الماء الارضي بصورة دائميه وان لا يسمح له بالارتفاع فوق مستوى معين اعتمادا على الظروف الجوية وظروف التربة ونوع المحصول . وبينت دراسة شاملة للمنطقة وللماء الارضي وتحديد مصدر الماء الارضي حيث غالبا ما يكون مصدر الماء اما من الرشح من قنوات الري او من مجاري المياه الطبيعية او من مصادر المياه المجاورة للمنطقة حيث يمكن ان تفتح مبازل قاطعه يفصل بين الماء والمنطقة المراد استصلاحها . اما في الحالات التي لا يمكن فيها خفض </a:t>
            </a:r>
            <a:r>
              <a:rPr lang="ar-IQ" dirty="0" err="1">
                <a:ea typeface="Calibri"/>
                <a:cs typeface="Times New Roman"/>
              </a:rPr>
              <a:t>ملوحه</a:t>
            </a:r>
            <a:r>
              <a:rPr lang="ar-IQ" dirty="0">
                <a:ea typeface="Calibri"/>
                <a:cs typeface="Times New Roman"/>
              </a:rPr>
              <a:t> الارضي بهذه الطريقة فيجب فتح مبازل حقلية ومبازل مجمعه ثم سحب الماء الى مناطق بعيدة . </a:t>
            </a:r>
            <a:endParaRPr lang="en-US" sz="2400" dirty="0">
              <a:ea typeface="Calibri"/>
              <a:cs typeface="Arial"/>
            </a:endParaRPr>
          </a:p>
          <a:p>
            <a:endParaRPr lang="ar-IQ" dirty="0"/>
          </a:p>
        </p:txBody>
      </p:sp>
    </p:spTree>
    <p:extLst>
      <p:ext uri="{BB962C8B-B14F-4D97-AF65-F5344CB8AC3E}">
        <p14:creationId xmlns:p14="http://schemas.microsoft.com/office/powerpoint/2010/main" val="4147563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a:lnSpc>
                <a:spcPct val="150000"/>
              </a:lnSpc>
              <a:spcAft>
                <a:spcPts val="1000"/>
              </a:spcAft>
            </a:pPr>
            <a:r>
              <a:rPr lang="ar-IQ" dirty="0">
                <a:ea typeface="Calibri"/>
                <a:cs typeface="Times New Roman"/>
              </a:rPr>
              <a:t>ان البزل ( خفض مستوى الماء الارضي وغسل الاملاح الزائدة ) يعتبر اساسا في المناطق الجافة وشبة الجافة ويقتضي خفض الماء الارضي الى اعماق تصل الى 150 سم او اكثر تحت سطح التربة لجعل المنطقة الجذرية ملائمة لنمو النبات . </a:t>
            </a:r>
            <a:endParaRPr lang="en-US" sz="2400" dirty="0">
              <a:ea typeface="Calibri"/>
              <a:cs typeface="Arial"/>
            </a:endParaRPr>
          </a:p>
        </p:txBody>
      </p:sp>
    </p:spTree>
    <p:extLst>
      <p:ext uri="{BB962C8B-B14F-4D97-AF65-F5344CB8AC3E}">
        <p14:creationId xmlns:p14="http://schemas.microsoft.com/office/powerpoint/2010/main" val="3419843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nSpc>
                <a:spcPct val="115000"/>
              </a:lnSpc>
              <a:spcAft>
                <a:spcPts val="1000"/>
              </a:spcAft>
            </a:pPr>
            <a:r>
              <a:rPr lang="ar-IQ" b="1" dirty="0">
                <a:ea typeface="Calibri"/>
                <a:cs typeface="Times New Roman"/>
              </a:rPr>
              <a:t>2- تحسين مغاض الماء وحركته والاملاح الذائبة في التربة :</a:t>
            </a:r>
            <a:endParaRPr lang="en-US" sz="2400" dirty="0">
              <a:ea typeface="Calibri"/>
              <a:cs typeface="Arial"/>
            </a:endParaRPr>
          </a:p>
          <a:p>
            <a:r>
              <a:rPr lang="ar-IQ" dirty="0">
                <a:ea typeface="Calibri"/>
                <a:cs typeface="Times New Roman"/>
              </a:rPr>
              <a:t>يعتمد مغاض الماء في التربة على نسبة وتركيب التربة وعمق الاماء الارضي , ولما كان من الصعوبة تغيير نسجه التربة , فان تركيب التربة هو العامل المحدد لمغاض الماء وحركته عند توفر نظام بزل ملائم . ففي الترب الملحية تكون حركة الماء في التربة جيدة بسبب تأثير الاملاح في جعل التربة غير </a:t>
            </a:r>
            <a:endParaRPr lang="ar-IQ" dirty="0"/>
          </a:p>
        </p:txBody>
      </p:sp>
    </p:spTree>
    <p:extLst>
      <p:ext uri="{BB962C8B-B14F-4D97-AF65-F5344CB8AC3E}">
        <p14:creationId xmlns:p14="http://schemas.microsoft.com/office/powerpoint/2010/main" val="293624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99392"/>
            <a:ext cx="8229600" cy="1143000"/>
          </a:xfrm>
        </p:spPr>
        <p:txBody>
          <a:bodyPr/>
          <a:lstStyle/>
          <a:p>
            <a:endParaRPr lang="ar-IQ"/>
          </a:p>
        </p:txBody>
      </p:sp>
      <p:sp>
        <p:nvSpPr>
          <p:cNvPr id="3" name="عنصر نائب للمحتوى 2"/>
          <p:cNvSpPr>
            <a:spLocks noGrp="1"/>
          </p:cNvSpPr>
          <p:nvPr>
            <p:ph idx="1"/>
          </p:nvPr>
        </p:nvSpPr>
        <p:spPr>
          <a:xfrm>
            <a:off x="323528" y="260648"/>
            <a:ext cx="8661648" cy="6120680"/>
          </a:xfrm>
        </p:spPr>
        <p:txBody>
          <a:bodyPr>
            <a:normAutofit/>
          </a:bodyPr>
          <a:lstStyle/>
          <a:p>
            <a:pPr algn="just">
              <a:lnSpc>
                <a:spcPct val="150000"/>
              </a:lnSpc>
              <a:spcAft>
                <a:spcPts val="1000"/>
              </a:spcAft>
            </a:pPr>
            <a:r>
              <a:rPr lang="ar-IQ" dirty="0">
                <a:ea typeface="Calibri"/>
                <a:cs typeface="Times New Roman"/>
              </a:rPr>
              <a:t>مشققة اما في الترب القلوية والترب الملحية – القلوية فيجب اضافة المصلحات الكيميائية كالجبس او الكبريت مثل القيام بعملية الغسل بالإضافة الى الحراثة العميقة واضافة المواد العضوية وقلب بقايا النبات التي لها اهمية كبيرة في تحسين المغاض للماء وحركته في الترب في بعض الاحيان بعيدا عن المنطقة الجذرية ومن ثم الى المبازل . </a:t>
            </a:r>
            <a:endParaRPr lang="en-US" sz="2400" dirty="0">
              <a:ea typeface="Calibri"/>
              <a:cs typeface="Arial"/>
            </a:endParaRPr>
          </a:p>
          <a:p>
            <a:endParaRPr lang="ar-IQ" dirty="0"/>
          </a:p>
        </p:txBody>
      </p:sp>
    </p:spTree>
    <p:extLst>
      <p:ext uri="{BB962C8B-B14F-4D97-AF65-F5344CB8AC3E}">
        <p14:creationId xmlns:p14="http://schemas.microsoft.com/office/powerpoint/2010/main" val="534885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nSpc>
                <a:spcPct val="115000"/>
              </a:lnSpc>
              <a:spcAft>
                <a:spcPts val="1000"/>
              </a:spcAft>
            </a:pPr>
            <a:r>
              <a:rPr lang="ar-IQ" b="1" dirty="0" smtClean="0">
                <a:ea typeface="Calibri"/>
                <a:cs typeface="Times New Roman"/>
              </a:rPr>
              <a:t>3- </a:t>
            </a:r>
            <a:r>
              <a:rPr lang="ar-IQ" b="1" dirty="0">
                <a:ea typeface="Calibri"/>
                <a:cs typeface="Times New Roman"/>
              </a:rPr>
              <a:t>غسل الاملاح الزائدة او ازالة الصوديوم المتبادل</a:t>
            </a:r>
            <a:r>
              <a:rPr lang="ar-IQ" dirty="0">
                <a:ea typeface="Calibri"/>
                <a:cs typeface="Times New Roman"/>
              </a:rPr>
              <a:t> </a:t>
            </a:r>
            <a:endParaRPr lang="en-US" sz="2400" dirty="0">
              <a:ea typeface="Calibri"/>
              <a:cs typeface="Arial"/>
            </a:endParaRPr>
          </a:p>
          <a:p>
            <a:r>
              <a:rPr lang="ar-IQ" dirty="0">
                <a:ea typeface="Calibri"/>
                <a:cs typeface="Times New Roman"/>
              </a:rPr>
              <a:t>تعتبر عملية غسل الاملاح الزائدة من التربة سهلة اذا توفر الماء ونظام البزل الملائم واذا كان خواص سطح التربة وخواصها الفيزيائية جيدة بحيث لا تؤثر على حركة الماء والاملاح الى الاسفل , وبذلك يجب ان تعدل الارض تماما لكي يمكن غمر سطح التربة بالماء . ان تحديد كمية الماء للغسل تحتاج الى دراسات </a:t>
            </a:r>
            <a:r>
              <a:rPr lang="ar-IQ" dirty="0" err="1">
                <a:ea typeface="Calibri"/>
                <a:cs typeface="Times New Roman"/>
              </a:rPr>
              <a:t>متعدده</a:t>
            </a:r>
            <a:r>
              <a:rPr lang="ar-IQ" dirty="0">
                <a:ea typeface="Calibri"/>
                <a:cs typeface="Times New Roman"/>
              </a:rPr>
              <a:t> ولكن غالبا ما ستخدم عمق الماء للغسل بمقدار 1 متر لكل متر عمق تربة . </a:t>
            </a:r>
            <a:endParaRPr lang="ar-IQ" dirty="0"/>
          </a:p>
        </p:txBody>
      </p:sp>
    </p:spTree>
    <p:extLst>
      <p:ext uri="{BB962C8B-B14F-4D97-AF65-F5344CB8AC3E}">
        <p14:creationId xmlns:p14="http://schemas.microsoft.com/office/powerpoint/2010/main" val="289042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10000"/>
          </a:bodyPr>
          <a:lstStyle/>
          <a:p>
            <a:r>
              <a:rPr lang="ar-IQ" dirty="0">
                <a:ea typeface="Calibri"/>
                <a:cs typeface="Times New Roman"/>
              </a:rPr>
              <a:t>اما في الترب المحلية </a:t>
            </a:r>
            <a:r>
              <a:rPr lang="ar-IQ" dirty="0" err="1">
                <a:ea typeface="Calibri"/>
                <a:cs typeface="Times New Roman"/>
              </a:rPr>
              <a:t>الصودوية</a:t>
            </a:r>
            <a:r>
              <a:rPr lang="ar-IQ" dirty="0">
                <a:ea typeface="Calibri"/>
                <a:cs typeface="Times New Roman"/>
              </a:rPr>
              <a:t> فان عملية الغسل تكون اكثر صعوبة من سابقتها ( الملحية ) لا نه من المحتمل ان تتطور الى ترب </a:t>
            </a:r>
            <a:r>
              <a:rPr lang="ar-IQ" dirty="0" err="1">
                <a:ea typeface="Calibri"/>
                <a:cs typeface="Times New Roman"/>
              </a:rPr>
              <a:t>صودوية</a:t>
            </a:r>
            <a:r>
              <a:rPr lang="ar-IQ" dirty="0">
                <a:ea typeface="Calibri"/>
                <a:cs typeface="Times New Roman"/>
              </a:rPr>
              <a:t> عند عدم وجود مصدر لتجهيز الكالسيوم في محلول التربة ليحل الكالسيوم محل الصوديوم على معقد التبادل , لذا من الضروري ان تضاف المصلحات مثل الجبس والكبريت الى الترب الملحية – </a:t>
            </a:r>
            <a:r>
              <a:rPr lang="ar-IQ" dirty="0" err="1">
                <a:ea typeface="Calibri"/>
                <a:cs typeface="Times New Roman"/>
              </a:rPr>
              <a:t>الصودوية</a:t>
            </a:r>
            <a:r>
              <a:rPr lang="ar-IQ" dirty="0">
                <a:ea typeface="Calibri"/>
                <a:cs typeface="Times New Roman"/>
              </a:rPr>
              <a:t> . اما في الترب </a:t>
            </a:r>
            <a:r>
              <a:rPr lang="ar-IQ" dirty="0" err="1">
                <a:ea typeface="Calibri"/>
                <a:cs typeface="Times New Roman"/>
              </a:rPr>
              <a:t>الصودوية</a:t>
            </a:r>
            <a:r>
              <a:rPr lang="ar-IQ" dirty="0">
                <a:ea typeface="Calibri"/>
                <a:cs typeface="Times New Roman"/>
              </a:rPr>
              <a:t> فيجب استعمال المواد </a:t>
            </a:r>
            <a:r>
              <a:rPr lang="ar-IQ" dirty="0" err="1">
                <a:ea typeface="Calibri"/>
                <a:cs typeface="Times New Roman"/>
              </a:rPr>
              <a:t>المجهزه</a:t>
            </a:r>
            <a:r>
              <a:rPr lang="ar-IQ" dirty="0">
                <a:ea typeface="Calibri"/>
                <a:cs typeface="Times New Roman"/>
              </a:rPr>
              <a:t> للكالسيوم قبل البدء بعملية الغسل فهذه الترب تكون رديئة التركيب حيث تكون حركة الماء بطيئة جدا ولكن وجود الكالسيوم يمكن ان يحسن تركيب التربة ويزيد من قابلية نقل الماء في التربة ويجب ان تغسل </a:t>
            </a:r>
            <a:endParaRPr lang="ar-IQ" dirty="0"/>
          </a:p>
        </p:txBody>
      </p:sp>
    </p:spTree>
    <p:extLst>
      <p:ext uri="{BB962C8B-B14F-4D97-AF65-F5344CB8AC3E}">
        <p14:creationId xmlns:p14="http://schemas.microsoft.com/office/powerpoint/2010/main" val="936171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marL="342900" lvl="0" indent="-342900">
              <a:lnSpc>
                <a:spcPct val="115000"/>
              </a:lnSpc>
              <a:spcBef>
                <a:spcPct val="20000"/>
              </a:spcBef>
              <a:spcAft>
                <a:spcPts val="1000"/>
              </a:spcAft>
            </a:pPr>
            <a:r>
              <a:rPr lang="ar-IQ" sz="2200" b="1" u="sng" dirty="0" smtClean="0">
                <a:solidFill>
                  <a:prstClr val="black"/>
                </a:solidFill>
                <a:ea typeface="Calibri"/>
              </a:rPr>
              <a:t/>
            </a:r>
            <a:br>
              <a:rPr lang="ar-IQ" sz="2200" b="1" u="sng" dirty="0" smtClean="0">
                <a:solidFill>
                  <a:prstClr val="black"/>
                </a:solidFill>
                <a:ea typeface="Calibri"/>
              </a:rPr>
            </a:br>
            <a:r>
              <a:rPr lang="ar-IQ" sz="2200" b="1" u="sng" dirty="0" smtClean="0">
                <a:solidFill>
                  <a:prstClr val="black"/>
                </a:solidFill>
                <a:ea typeface="Calibri"/>
              </a:rPr>
              <a:t>الملوحة </a:t>
            </a:r>
            <a:r>
              <a:rPr lang="ar-IQ" sz="2200" b="1" u="sng" dirty="0">
                <a:solidFill>
                  <a:prstClr val="black"/>
                </a:solidFill>
                <a:ea typeface="Calibri"/>
              </a:rPr>
              <a:t>وقلوية التربة </a:t>
            </a:r>
            <a:r>
              <a:rPr lang="en-US" sz="1700" dirty="0">
                <a:solidFill>
                  <a:prstClr val="black"/>
                </a:solidFill>
                <a:ea typeface="Calibri"/>
                <a:cs typeface="Arial"/>
              </a:rPr>
              <a:t/>
            </a:r>
            <a:br>
              <a:rPr lang="en-US" sz="1700" dirty="0">
                <a:solidFill>
                  <a:prstClr val="black"/>
                </a:solidFill>
                <a:ea typeface="Calibri"/>
                <a:cs typeface="Arial"/>
              </a:rPr>
            </a:br>
            <a:endParaRPr lang="ar-IQ" dirty="0"/>
          </a:p>
        </p:txBody>
      </p:sp>
      <p:sp>
        <p:nvSpPr>
          <p:cNvPr id="3" name="عنصر نائب للمحتوى 2"/>
          <p:cNvSpPr>
            <a:spLocks noGrp="1"/>
          </p:cNvSpPr>
          <p:nvPr>
            <p:ph idx="1"/>
          </p:nvPr>
        </p:nvSpPr>
        <p:spPr>
          <a:xfrm>
            <a:off x="323528" y="404664"/>
            <a:ext cx="8661648" cy="5976664"/>
          </a:xfrm>
        </p:spPr>
        <p:txBody>
          <a:bodyPr>
            <a:normAutofit fontScale="85000" lnSpcReduction="10000"/>
          </a:bodyPr>
          <a:lstStyle/>
          <a:p>
            <a:pPr>
              <a:lnSpc>
                <a:spcPct val="115000"/>
              </a:lnSpc>
            </a:pPr>
            <a:r>
              <a:rPr lang="ar-IQ" b="1" dirty="0">
                <a:ea typeface="Calibri"/>
                <a:cs typeface="Times New Roman"/>
              </a:rPr>
              <a:t> </a:t>
            </a:r>
            <a:endParaRPr lang="en-US" sz="2400" dirty="0">
              <a:ea typeface="Calibri"/>
              <a:cs typeface="Arial"/>
            </a:endParaRPr>
          </a:p>
          <a:p>
            <a:pPr algn="just">
              <a:lnSpc>
                <a:spcPct val="150000"/>
              </a:lnSpc>
              <a:spcAft>
                <a:spcPts val="1000"/>
              </a:spcAft>
            </a:pPr>
            <a:r>
              <a:rPr lang="ar-IQ" dirty="0">
                <a:ea typeface="Calibri"/>
                <a:cs typeface="Times New Roman"/>
              </a:rPr>
              <a:t>       مشاكل تراكم الاملاح : تعتبر من اهم مشاكل الزراعة </a:t>
            </a:r>
            <a:r>
              <a:rPr lang="ar-IQ" dirty="0" err="1">
                <a:ea typeface="Calibri"/>
                <a:cs typeface="Times New Roman"/>
              </a:rPr>
              <a:t>الاروائية</a:t>
            </a:r>
            <a:r>
              <a:rPr lang="ar-IQ" dirty="0">
                <a:ea typeface="Calibri"/>
                <a:cs typeface="Times New Roman"/>
              </a:rPr>
              <a:t> في المناطق الجافة وشبه الجافة حيث زيادة نسبة الاملاح في محلول التربة الى حد معين يؤدي الى الحد من انبات البذور وبزوغ </a:t>
            </a:r>
            <a:r>
              <a:rPr lang="ar-IQ" dirty="0" err="1">
                <a:ea typeface="Calibri"/>
                <a:cs typeface="Times New Roman"/>
              </a:rPr>
              <a:t>الباذرات</a:t>
            </a:r>
            <a:r>
              <a:rPr lang="ar-IQ" dirty="0">
                <a:ea typeface="Calibri"/>
                <a:cs typeface="Times New Roman"/>
              </a:rPr>
              <a:t> ونمو النبات وذلك بسبب 1- ان زيادة تركيز الاملاح تؤدي الى زيادة الشد </a:t>
            </a:r>
            <a:r>
              <a:rPr lang="ar-IQ" dirty="0" err="1">
                <a:ea typeface="Calibri"/>
                <a:cs typeface="Times New Roman"/>
              </a:rPr>
              <a:t>الاوزموزي</a:t>
            </a:r>
            <a:r>
              <a:rPr lang="ar-IQ" dirty="0">
                <a:ea typeface="Calibri"/>
                <a:cs typeface="Times New Roman"/>
              </a:rPr>
              <a:t> في محلول التربة وبالتالي عدم مقدرة النبات على امتصاص الماء والعناصر الغذائية بصورة طبيعية  2- تراكم بعض العناصر مثل الصوديوم والكلور بمستويات عالية قد تكون سام للنبات  3- حصول اختزال في التوازن بين العناصر المختلفة 4- تراكم بعض العناصر مثل الصوديوم الذي يؤدي الى تدهور تركيب التربة . </a:t>
            </a:r>
            <a:endParaRPr lang="en-US" sz="2400" dirty="0">
              <a:ea typeface="Calibri"/>
              <a:cs typeface="Arial"/>
            </a:endParaRPr>
          </a:p>
          <a:p>
            <a:endParaRPr lang="ar-IQ" dirty="0"/>
          </a:p>
        </p:txBody>
      </p:sp>
    </p:spTree>
    <p:extLst>
      <p:ext uri="{BB962C8B-B14F-4D97-AF65-F5344CB8AC3E}">
        <p14:creationId xmlns:p14="http://schemas.microsoft.com/office/powerpoint/2010/main" val="3203505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a:lnSpc>
                <a:spcPct val="150000"/>
              </a:lnSpc>
              <a:spcAft>
                <a:spcPts val="1000"/>
              </a:spcAft>
            </a:pPr>
            <a:r>
              <a:rPr lang="ar-IQ" dirty="0">
                <a:ea typeface="Calibri"/>
                <a:cs typeface="Times New Roman"/>
              </a:rPr>
              <a:t>كبريتات الصوديوم المتكون من الصوديوم المزاح من معقد التبادل مع الكبريات الناتجة من المصلحات , تغسل بعيدا عن المنطقة الجذرية ويفضل مزج الجبس المضاف مع التربة بالطرق الميكانيكية لزيادة فعاليته . وغالبا ما تشمل عمليات الاستصلاح تكسير ومزج الطبقات القليلة النفاذية , ان وجدت بواسطة الحراثة العميقة لتسهيل عملية غسل الاملاح .</a:t>
            </a:r>
            <a:endParaRPr lang="en-US" sz="2400" dirty="0">
              <a:ea typeface="Calibri"/>
              <a:cs typeface="Arial"/>
            </a:endParaRPr>
          </a:p>
          <a:p>
            <a:endParaRPr lang="ar-IQ" dirty="0"/>
          </a:p>
        </p:txBody>
      </p:sp>
    </p:spTree>
    <p:extLst>
      <p:ext uri="{BB962C8B-B14F-4D97-AF65-F5344CB8AC3E}">
        <p14:creationId xmlns:p14="http://schemas.microsoft.com/office/powerpoint/2010/main" val="3562798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a:p>
        </p:txBody>
      </p:sp>
      <p:sp>
        <p:nvSpPr>
          <p:cNvPr id="3" name="عنوان فرعي 2"/>
          <p:cNvSpPr>
            <a:spLocks noGrp="1"/>
          </p:cNvSpPr>
          <p:nvPr>
            <p:ph type="subTitle" idx="1"/>
          </p:nvPr>
        </p:nvSpPr>
        <p:spPr/>
        <p:txBody>
          <a:bodyPr/>
          <a:lstStyle/>
          <a:p>
            <a:endParaRPr lang="ar-IQ"/>
          </a:p>
        </p:txBody>
      </p:sp>
    </p:spTree>
    <p:extLst>
      <p:ext uri="{BB962C8B-B14F-4D97-AF65-F5344CB8AC3E}">
        <p14:creationId xmlns:p14="http://schemas.microsoft.com/office/powerpoint/2010/main" val="410761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23528" y="332656"/>
            <a:ext cx="8661648" cy="5976664"/>
          </a:xfrm>
        </p:spPr>
        <p:txBody>
          <a:bodyPr>
            <a:normAutofit lnSpcReduction="10000"/>
          </a:bodyPr>
          <a:lstStyle/>
          <a:p>
            <a:r>
              <a:rPr lang="ar-IQ" dirty="0">
                <a:latin typeface="Times New Roman"/>
                <a:ea typeface="Calibri"/>
              </a:rPr>
              <a:t> مصادر الاملاح في الترب : قد تتراكم الاملاح بفعل نواتج تجوية الصخور الام عند احتواء هذه الصخور على نسبة عالية من المواد الملحية في الترب الجافة وشبه الجافة ولمن يمكن ان تغسل هذه الاملاح من الجزء السطحي للتربة في ظروف الجوية الرطبة . كذلك يمكن ان تتراكم الاملاح من هذه مياه البحار المنقولة بواسطة الرياح الى الترب او من مياه الري الحاوية على الاملاح او قد تزداد الملوحة بسبب غسل الاملاح من المناطق المرتفعة المحيطة بتلك الاراضي وعند تبخر الماء سوف تبقى الاملاح على السطح . كذلك حالة المناطق </a:t>
            </a:r>
            <a:r>
              <a:rPr lang="ar-IQ" dirty="0" err="1">
                <a:latin typeface="Times New Roman"/>
                <a:ea typeface="Calibri"/>
              </a:rPr>
              <a:t>الاروائية</a:t>
            </a:r>
            <a:r>
              <a:rPr lang="ar-IQ" dirty="0">
                <a:latin typeface="Times New Roman"/>
                <a:ea typeface="Calibri"/>
              </a:rPr>
              <a:t> التي لا تحتوي على نظم بزل ملائمة او في الاراضي الحاوية على طبقات مانعة لحركة الماء فان مستوى الماء قد يكون قريبا من السطح بحيث يرتفع الماء المالح بالخاصية الشعرية الى سطح وعند تبخر ه يترك الاملاح .</a:t>
            </a:r>
            <a:endParaRPr lang="ar-IQ" dirty="0"/>
          </a:p>
        </p:txBody>
      </p:sp>
    </p:spTree>
    <p:extLst>
      <p:ext uri="{BB962C8B-B14F-4D97-AF65-F5344CB8AC3E}">
        <p14:creationId xmlns:p14="http://schemas.microsoft.com/office/powerpoint/2010/main" val="3426924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nSpc>
                <a:spcPct val="115000"/>
              </a:lnSpc>
              <a:spcAft>
                <a:spcPts val="1000"/>
              </a:spcAft>
            </a:pPr>
            <a:r>
              <a:rPr lang="ar-IQ" b="1" u="sng" dirty="0">
                <a:ea typeface="Calibri"/>
                <a:cs typeface="Times New Roman"/>
              </a:rPr>
              <a:t>ان الاملاح الذائبة تتكون عادة من المجموعات التالية : </a:t>
            </a:r>
            <a:endParaRPr lang="en-US" sz="2400" dirty="0">
              <a:ea typeface="Calibri"/>
              <a:cs typeface="Arial"/>
            </a:endParaRPr>
          </a:p>
          <a:p>
            <a:pPr>
              <a:lnSpc>
                <a:spcPct val="115000"/>
              </a:lnSpc>
              <a:spcAft>
                <a:spcPts val="1000"/>
              </a:spcAft>
            </a:pPr>
            <a:r>
              <a:rPr lang="ar-IQ" dirty="0">
                <a:ea typeface="Calibri"/>
                <a:cs typeface="Times New Roman"/>
              </a:rPr>
              <a:t>1- </a:t>
            </a:r>
            <a:r>
              <a:rPr lang="ar-IQ" dirty="0" err="1">
                <a:ea typeface="Calibri"/>
                <a:cs typeface="Times New Roman"/>
              </a:rPr>
              <a:t>كلوريدات</a:t>
            </a:r>
            <a:r>
              <a:rPr lang="ar-IQ" dirty="0">
                <a:ea typeface="Calibri"/>
                <a:cs typeface="Times New Roman"/>
              </a:rPr>
              <a:t> ونترات الصوديوم والبوتاسيوم والكالسيوم والمغنسيوم </a:t>
            </a:r>
            <a:endParaRPr lang="en-US" sz="2400" dirty="0">
              <a:ea typeface="Calibri"/>
              <a:cs typeface="Arial"/>
            </a:endParaRPr>
          </a:p>
          <a:p>
            <a:pPr>
              <a:lnSpc>
                <a:spcPct val="115000"/>
              </a:lnSpc>
              <a:spcAft>
                <a:spcPts val="1000"/>
              </a:spcAft>
            </a:pPr>
            <a:r>
              <a:rPr lang="ar-IQ" dirty="0">
                <a:ea typeface="Calibri"/>
                <a:cs typeface="Times New Roman"/>
              </a:rPr>
              <a:t>2- كبريتات الصوديوم والبوتاسيوم والمغنسيوم </a:t>
            </a:r>
            <a:endParaRPr lang="en-US" sz="2400" dirty="0">
              <a:ea typeface="Calibri"/>
              <a:cs typeface="Arial"/>
            </a:endParaRPr>
          </a:p>
          <a:p>
            <a:pPr>
              <a:lnSpc>
                <a:spcPct val="115000"/>
              </a:lnSpc>
              <a:spcAft>
                <a:spcPts val="1000"/>
              </a:spcAft>
            </a:pPr>
            <a:r>
              <a:rPr lang="ar-IQ" dirty="0">
                <a:ea typeface="Calibri"/>
                <a:cs typeface="Times New Roman"/>
              </a:rPr>
              <a:t>3- كربونات </a:t>
            </a:r>
            <a:r>
              <a:rPr lang="ar-IQ" dirty="0" err="1">
                <a:ea typeface="Calibri"/>
                <a:cs typeface="Times New Roman"/>
              </a:rPr>
              <a:t>وبيكاربونات</a:t>
            </a:r>
            <a:r>
              <a:rPr lang="ar-IQ" dirty="0">
                <a:ea typeface="Calibri"/>
                <a:cs typeface="Times New Roman"/>
              </a:rPr>
              <a:t> الصوديوم والبوتاسيوم </a:t>
            </a:r>
            <a:endParaRPr lang="en-US" sz="2400" dirty="0">
              <a:ea typeface="Calibri"/>
              <a:cs typeface="Arial"/>
            </a:endParaRPr>
          </a:p>
          <a:p>
            <a:endParaRPr lang="ar-IQ" dirty="0"/>
          </a:p>
        </p:txBody>
      </p:sp>
    </p:spTree>
    <p:extLst>
      <p:ext uri="{BB962C8B-B14F-4D97-AF65-F5344CB8AC3E}">
        <p14:creationId xmlns:p14="http://schemas.microsoft.com/office/powerpoint/2010/main" val="1305399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23528" y="188640"/>
            <a:ext cx="8733656" cy="6192688"/>
          </a:xfrm>
        </p:spPr>
        <p:txBody>
          <a:bodyPr/>
          <a:lstStyle/>
          <a:p>
            <a:r>
              <a:rPr lang="ar-IQ" dirty="0">
                <a:ea typeface="Calibri"/>
                <a:cs typeface="Times New Roman"/>
              </a:rPr>
              <a:t> تتميز </a:t>
            </a:r>
            <a:r>
              <a:rPr lang="ar-IQ" dirty="0" err="1">
                <a:ea typeface="Calibri"/>
                <a:cs typeface="Times New Roman"/>
              </a:rPr>
              <a:t>كلوريدات</a:t>
            </a:r>
            <a:r>
              <a:rPr lang="ar-IQ" dirty="0">
                <a:ea typeface="Calibri"/>
                <a:cs typeface="Times New Roman"/>
              </a:rPr>
              <a:t> ونترات الكالسيوم والمغنسيوم بقابليتها العالية على </a:t>
            </a:r>
            <a:r>
              <a:rPr lang="ar-IQ" dirty="0" err="1">
                <a:ea typeface="Calibri"/>
                <a:cs typeface="Times New Roman"/>
              </a:rPr>
              <a:t>التميؤ</a:t>
            </a:r>
            <a:r>
              <a:rPr lang="ar-IQ" dirty="0">
                <a:ea typeface="Calibri"/>
                <a:cs typeface="Times New Roman"/>
              </a:rPr>
              <a:t> ويكون سطح التربة الحاوية على هذه الاملاح رطب وغامق اللون عندما تكون رطوبة الجو النسبية عالية وتسمى الترب في هذه الحالة في العراق بالترب السبخة . بينما لا تكون </a:t>
            </a:r>
            <a:r>
              <a:rPr lang="ar-IQ" dirty="0" err="1">
                <a:ea typeface="Calibri"/>
                <a:cs typeface="Times New Roman"/>
              </a:rPr>
              <a:t>كلوريدات</a:t>
            </a:r>
            <a:r>
              <a:rPr lang="ar-IQ" dirty="0">
                <a:ea typeface="Calibri"/>
                <a:cs typeface="Times New Roman"/>
              </a:rPr>
              <a:t> وكبريتات الصوديوم والبوتاسيوم وكبريتات المغنسيوم </a:t>
            </a:r>
            <a:r>
              <a:rPr lang="ar-IQ" dirty="0" err="1">
                <a:ea typeface="Calibri"/>
                <a:cs typeface="Times New Roman"/>
              </a:rPr>
              <a:t>متميئه</a:t>
            </a:r>
            <a:r>
              <a:rPr lang="ar-IQ" dirty="0">
                <a:ea typeface="Calibri"/>
                <a:cs typeface="Times New Roman"/>
              </a:rPr>
              <a:t> وتسمى في هذه الحالة بترب الشورة والتي تشكل طبقة بيضاء فوق سطح التربة . </a:t>
            </a:r>
            <a:endParaRPr lang="ar-IQ" dirty="0"/>
          </a:p>
        </p:txBody>
      </p:sp>
    </p:spTree>
    <p:extLst>
      <p:ext uri="{BB962C8B-B14F-4D97-AF65-F5344CB8AC3E}">
        <p14:creationId xmlns:p14="http://schemas.microsoft.com/office/powerpoint/2010/main" val="2192151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10000"/>
          </a:bodyPr>
          <a:lstStyle/>
          <a:p>
            <a:pPr>
              <a:lnSpc>
                <a:spcPct val="115000"/>
              </a:lnSpc>
              <a:spcAft>
                <a:spcPts val="1000"/>
              </a:spcAft>
            </a:pPr>
            <a:r>
              <a:rPr lang="ar-IQ" b="1" u="sng" dirty="0">
                <a:ea typeface="Calibri"/>
                <a:cs typeface="Times New Roman"/>
              </a:rPr>
              <a:t>تصنيف التربة </a:t>
            </a:r>
            <a:r>
              <a:rPr lang="ar-IQ" b="1" u="sng" dirty="0" err="1">
                <a:ea typeface="Calibri"/>
                <a:cs typeface="Times New Roman"/>
              </a:rPr>
              <a:t>المتاثرة</a:t>
            </a:r>
            <a:r>
              <a:rPr lang="ar-IQ" b="1" u="sng" dirty="0">
                <a:ea typeface="Calibri"/>
                <a:cs typeface="Times New Roman"/>
              </a:rPr>
              <a:t> </a:t>
            </a:r>
            <a:r>
              <a:rPr lang="ar-IQ" b="1" u="sng" dirty="0" err="1">
                <a:ea typeface="Calibri"/>
                <a:cs typeface="Times New Roman"/>
              </a:rPr>
              <a:t>بالاملاح</a:t>
            </a:r>
            <a:r>
              <a:rPr lang="ar-IQ" u="sng" dirty="0">
                <a:ea typeface="Calibri"/>
                <a:cs typeface="Times New Roman"/>
              </a:rPr>
              <a:t> :</a:t>
            </a:r>
            <a:endParaRPr lang="en-US" sz="2400" dirty="0">
              <a:ea typeface="Calibri"/>
              <a:cs typeface="Arial"/>
            </a:endParaRPr>
          </a:p>
          <a:p>
            <a:pPr>
              <a:lnSpc>
                <a:spcPct val="115000"/>
              </a:lnSpc>
              <a:spcAft>
                <a:spcPts val="1000"/>
              </a:spcAft>
            </a:pPr>
            <a:r>
              <a:rPr lang="ar-IQ" dirty="0">
                <a:ea typeface="Calibri"/>
                <a:cs typeface="Times New Roman"/>
              </a:rPr>
              <a:t>        ويتم التصنيف على اساس  1- المحتوى الكلي للأملاح الذائبة مستخلص عجينة التربة المشبعة  2- نسبة ايونات الصوديوم على معقد التبادل واعتمادا على ذلك تصنيف الترب المتأثرة بالأملاح الى الاصناف التالية : </a:t>
            </a:r>
            <a:endParaRPr lang="en-US" sz="2400" dirty="0">
              <a:ea typeface="Calibri"/>
              <a:cs typeface="Arial"/>
            </a:endParaRPr>
          </a:p>
          <a:p>
            <a:pPr>
              <a:lnSpc>
                <a:spcPct val="115000"/>
              </a:lnSpc>
              <a:spcAft>
                <a:spcPts val="1000"/>
              </a:spcAft>
            </a:pPr>
            <a:r>
              <a:rPr lang="ar-IQ" dirty="0">
                <a:ea typeface="Calibri"/>
                <a:cs typeface="Times New Roman"/>
              </a:rPr>
              <a:t>1- الترب الملحية </a:t>
            </a:r>
            <a:r>
              <a:rPr lang="en-US" dirty="0">
                <a:latin typeface="Times New Roman"/>
                <a:ea typeface="Calibri"/>
                <a:cs typeface="Arial"/>
              </a:rPr>
              <a:t>Saline  Soils </a:t>
            </a:r>
            <a:endParaRPr lang="en-US" sz="2400" dirty="0">
              <a:ea typeface="Calibri"/>
              <a:cs typeface="Arial"/>
            </a:endParaRPr>
          </a:p>
          <a:p>
            <a:pPr>
              <a:lnSpc>
                <a:spcPct val="115000"/>
              </a:lnSpc>
              <a:spcAft>
                <a:spcPts val="1000"/>
              </a:spcAft>
            </a:pPr>
            <a:r>
              <a:rPr lang="en-US" dirty="0">
                <a:latin typeface="Times New Roman"/>
                <a:ea typeface="Calibri"/>
                <a:cs typeface="Arial"/>
              </a:rPr>
              <a:t>2 </a:t>
            </a:r>
            <a:r>
              <a:rPr lang="ar-IQ" dirty="0">
                <a:latin typeface="Times New Roman"/>
                <a:ea typeface="Calibri"/>
              </a:rPr>
              <a:t>– الترب القلوية </a:t>
            </a:r>
            <a:r>
              <a:rPr lang="en-US" dirty="0">
                <a:latin typeface="Times New Roman"/>
                <a:ea typeface="Calibri"/>
                <a:cs typeface="Arial"/>
              </a:rPr>
              <a:t>Alkali Soil </a:t>
            </a:r>
            <a:endParaRPr lang="en-US" sz="2400" dirty="0">
              <a:ea typeface="Calibri"/>
              <a:cs typeface="Arial"/>
            </a:endParaRPr>
          </a:p>
          <a:p>
            <a:pPr>
              <a:lnSpc>
                <a:spcPct val="115000"/>
              </a:lnSpc>
              <a:spcAft>
                <a:spcPts val="1000"/>
              </a:spcAft>
            </a:pPr>
            <a:r>
              <a:rPr lang="en-US" dirty="0">
                <a:latin typeface="Times New Roman"/>
                <a:ea typeface="Calibri"/>
                <a:cs typeface="Arial"/>
              </a:rPr>
              <a:t>3 </a:t>
            </a:r>
            <a:r>
              <a:rPr lang="ar-IQ" dirty="0">
                <a:latin typeface="Times New Roman"/>
                <a:ea typeface="Calibri"/>
              </a:rPr>
              <a:t>– الترب الملحية القلوية </a:t>
            </a:r>
            <a:r>
              <a:rPr lang="en-US" dirty="0">
                <a:latin typeface="Times New Roman"/>
                <a:ea typeface="Calibri"/>
                <a:cs typeface="Arial"/>
              </a:rPr>
              <a:t>Saline – Alkali Soils </a:t>
            </a:r>
            <a:endParaRPr lang="en-US" sz="2400" dirty="0">
              <a:ea typeface="Calibri"/>
              <a:cs typeface="Arial"/>
            </a:endParaRPr>
          </a:p>
          <a:p>
            <a:endParaRPr lang="ar-IQ" dirty="0"/>
          </a:p>
        </p:txBody>
      </p:sp>
    </p:spTree>
    <p:extLst>
      <p:ext uri="{BB962C8B-B14F-4D97-AF65-F5344CB8AC3E}">
        <p14:creationId xmlns:p14="http://schemas.microsoft.com/office/powerpoint/2010/main" val="1969267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62500" lnSpcReduction="20000"/>
          </a:bodyPr>
          <a:lstStyle/>
          <a:p>
            <a:pPr>
              <a:lnSpc>
                <a:spcPct val="150000"/>
              </a:lnSpc>
              <a:spcAft>
                <a:spcPts val="1000"/>
              </a:spcAft>
            </a:pPr>
            <a:r>
              <a:rPr lang="en-US" dirty="0">
                <a:latin typeface="Times New Roman"/>
                <a:ea typeface="Calibri"/>
                <a:cs typeface="Arial"/>
              </a:rPr>
              <a:t>1</a:t>
            </a:r>
            <a:r>
              <a:rPr lang="ar-IQ" b="1" u="sng" dirty="0">
                <a:ea typeface="Calibri"/>
                <a:cs typeface="Times New Roman"/>
              </a:rPr>
              <a:t>- الترب الملحية</a:t>
            </a:r>
            <a:r>
              <a:rPr lang="ar-IQ" dirty="0">
                <a:ea typeface="Calibri"/>
                <a:cs typeface="Times New Roman"/>
              </a:rPr>
              <a:t> : ويكون التوصيل الكهربائي لمستخلص عجينة التربة المشبعة اكثر من 4 ملي موز / سم  ان نسبة الصوديوم المتبادل اقل من 15 % ودرجة الحموضة تتراوح بين 7.1 – 8.5 </a:t>
            </a:r>
            <a:endParaRPr lang="en-US" sz="2400" dirty="0">
              <a:ea typeface="Calibri"/>
              <a:cs typeface="Arial"/>
            </a:endParaRPr>
          </a:p>
          <a:p>
            <a:pPr algn="just">
              <a:lnSpc>
                <a:spcPct val="150000"/>
              </a:lnSpc>
              <a:spcAft>
                <a:spcPts val="1000"/>
              </a:spcAft>
            </a:pPr>
            <a:r>
              <a:rPr lang="ar-IQ" dirty="0">
                <a:ea typeface="Calibri"/>
                <a:cs typeface="Times New Roman"/>
              </a:rPr>
              <a:t>2</a:t>
            </a:r>
            <a:r>
              <a:rPr lang="ar-IQ" b="1" u="sng" dirty="0">
                <a:ea typeface="Calibri"/>
                <a:cs typeface="Times New Roman"/>
              </a:rPr>
              <a:t>- الترب القلوية</a:t>
            </a:r>
            <a:r>
              <a:rPr lang="ar-IQ" dirty="0">
                <a:ea typeface="Calibri"/>
                <a:cs typeface="Times New Roman"/>
              </a:rPr>
              <a:t> : يكون التوصيل الكهربائي لمستخلص عجينة التربة المشبعة اقل من 4 ملي موز / سم والنسبة المئوية للصوديوم المتبادل اكثر من 15 % ودرجة الحموضة تتراوح بين 8.5 – 10 . لا يوجد مثل هذه الترب في العراق بسبب وفرة ايونات الكالسيوم في محلول التربة .</a:t>
            </a:r>
            <a:endParaRPr lang="en-US" sz="2400" dirty="0">
              <a:ea typeface="Calibri"/>
              <a:cs typeface="Arial"/>
            </a:endParaRPr>
          </a:p>
          <a:p>
            <a:pPr algn="just">
              <a:lnSpc>
                <a:spcPct val="115000"/>
              </a:lnSpc>
              <a:spcAft>
                <a:spcPts val="1000"/>
              </a:spcAft>
            </a:pPr>
            <a:r>
              <a:rPr lang="ar-IQ" dirty="0">
                <a:ea typeface="Calibri"/>
                <a:cs typeface="Times New Roman"/>
              </a:rPr>
              <a:t>3</a:t>
            </a:r>
            <a:r>
              <a:rPr lang="ar-IQ" b="1" u="sng" dirty="0">
                <a:ea typeface="Calibri"/>
                <a:cs typeface="Times New Roman"/>
              </a:rPr>
              <a:t>- الترب الملحية القلوية</a:t>
            </a:r>
            <a:r>
              <a:rPr lang="ar-IQ" dirty="0">
                <a:ea typeface="Calibri"/>
                <a:cs typeface="Times New Roman"/>
              </a:rPr>
              <a:t> : وتمتلك درجة حموضة مساوية الى 8.5 تقريبا ونادرا ما تزيد عليها وان الاملاح مساوية تقريبا الى 4 ملي موز / سم  والنسبة المئوية للصوديوم المتبادل 15 % عند غسل مثل هذه الترب وعدم اضافة مصلحات فأنها تتحول الى ترب قلوية . </a:t>
            </a:r>
            <a:endParaRPr lang="en-US" sz="2400" dirty="0">
              <a:ea typeface="Calibri"/>
              <a:cs typeface="Arial"/>
            </a:endParaRPr>
          </a:p>
          <a:p>
            <a:endParaRPr lang="ar-IQ" dirty="0"/>
          </a:p>
        </p:txBody>
      </p:sp>
    </p:spTree>
    <p:extLst>
      <p:ext uri="{BB962C8B-B14F-4D97-AF65-F5344CB8AC3E}">
        <p14:creationId xmlns:p14="http://schemas.microsoft.com/office/powerpoint/2010/main" val="102009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0000" lnSpcReduction="20000"/>
          </a:bodyPr>
          <a:lstStyle/>
          <a:p>
            <a:pPr>
              <a:lnSpc>
                <a:spcPct val="115000"/>
              </a:lnSpc>
              <a:spcAft>
                <a:spcPts val="1000"/>
              </a:spcAft>
            </a:pPr>
            <a:r>
              <a:rPr lang="ar-IQ" b="1" u="sng" dirty="0">
                <a:ea typeface="Calibri"/>
                <a:cs typeface="Times New Roman"/>
              </a:rPr>
              <a:t>اثر الملوحة على الانتاج  الزراعي : </a:t>
            </a:r>
            <a:endParaRPr lang="en-US" sz="2400" dirty="0">
              <a:ea typeface="Calibri"/>
              <a:cs typeface="Arial"/>
            </a:endParaRPr>
          </a:p>
          <a:p>
            <a:pPr>
              <a:lnSpc>
                <a:spcPct val="115000"/>
              </a:lnSpc>
              <a:spcAft>
                <a:spcPts val="1000"/>
              </a:spcAft>
            </a:pPr>
            <a:r>
              <a:rPr lang="ar-IQ" dirty="0">
                <a:ea typeface="Calibri"/>
                <a:cs typeface="Times New Roman"/>
              </a:rPr>
              <a:t>تؤثر الاملاح على نمو النبات اما بصورة مباشرة او غير مباشرة </a:t>
            </a:r>
            <a:endParaRPr lang="en-US" sz="2400" dirty="0">
              <a:ea typeface="Calibri"/>
              <a:cs typeface="Arial"/>
            </a:endParaRPr>
          </a:p>
          <a:p>
            <a:pPr>
              <a:lnSpc>
                <a:spcPct val="115000"/>
              </a:lnSpc>
              <a:spcAft>
                <a:spcPts val="1000"/>
              </a:spcAft>
            </a:pPr>
            <a:r>
              <a:rPr lang="ar-IQ" dirty="0">
                <a:ea typeface="Calibri"/>
                <a:cs typeface="Times New Roman"/>
              </a:rPr>
              <a:t>التأثير المباشر يأتي من تأثير الاملاح على الشد </a:t>
            </a:r>
            <a:r>
              <a:rPr lang="ar-IQ" dirty="0" err="1">
                <a:ea typeface="Calibri"/>
                <a:cs typeface="Times New Roman"/>
              </a:rPr>
              <a:t>الاوزموزي</a:t>
            </a:r>
            <a:r>
              <a:rPr lang="ar-IQ" dirty="0">
                <a:ea typeface="Calibri"/>
                <a:cs typeface="Times New Roman"/>
              </a:rPr>
              <a:t> والتوازن الغذائي وسمية بعض العناصر ان التأثير غير المباشر فيأتي من تأثير الاملاح على بعض خواص التربة مما يجعلها غير ملائمة لنمو النبات </a:t>
            </a:r>
            <a:endParaRPr lang="en-US" sz="2400" dirty="0">
              <a:ea typeface="Calibri"/>
              <a:cs typeface="Arial"/>
            </a:endParaRPr>
          </a:p>
          <a:p>
            <a:pPr>
              <a:lnSpc>
                <a:spcPct val="115000"/>
              </a:lnSpc>
              <a:spcAft>
                <a:spcPts val="1000"/>
              </a:spcAft>
            </a:pPr>
            <a:r>
              <a:rPr lang="ar-IQ" dirty="0">
                <a:ea typeface="Calibri"/>
                <a:cs typeface="Times New Roman"/>
              </a:rPr>
              <a:t> </a:t>
            </a:r>
            <a:endParaRPr lang="en-US" sz="2400" dirty="0">
              <a:ea typeface="Calibri"/>
              <a:cs typeface="Arial"/>
            </a:endParaRPr>
          </a:p>
          <a:p>
            <a:pPr algn="just">
              <a:lnSpc>
                <a:spcPct val="150000"/>
              </a:lnSpc>
              <a:spcAft>
                <a:spcPts val="1000"/>
              </a:spcAft>
            </a:pPr>
            <a:r>
              <a:rPr lang="ar-IQ" dirty="0">
                <a:ea typeface="Calibri"/>
                <a:cs typeface="Times New Roman"/>
              </a:rPr>
              <a:t>التأثير </a:t>
            </a:r>
            <a:r>
              <a:rPr lang="ar-IQ" dirty="0" err="1">
                <a:ea typeface="Calibri"/>
                <a:cs typeface="Times New Roman"/>
              </a:rPr>
              <a:t>الاوزموزي</a:t>
            </a:r>
            <a:r>
              <a:rPr lang="ar-IQ" dirty="0">
                <a:ea typeface="Calibri"/>
                <a:cs typeface="Times New Roman"/>
              </a:rPr>
              <a:t> للأملاح على نمو النبات : تؤدي زيادة الاملاح الذائبة في التربة الى تأخير نمو النبات وصغر حجمه وغالبا ما تكون الاوراق قليلة العدد وخضراء غامقة .</a:t>
            </a:r>
            <a:endParaRPr lang="en-US" sz="2400" dirty="0">
              <a:ea typeface="Calibri"/>
              <a:cs typeface="Arial"/>
            </a:endParaRPr>
          </a:p>
          <a:p>
            <a:endParaRPr lang="ar-IQ" dirty="0"/>
          </a:p>
        </p:txBody>
      </p:sp>
    </p:spTree>
    <p:extLst>
      <p:ext uri="{BB962C8B-B14F-4D97-AF65-F5344CB8AC3E}">
        <p14:creationId xmlns:p14="http://schemas.microsoft.com/office/powerpoint/2010/main" val="258946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7500" lnSpcReduction="20000"/>
          </a:bodyPr>
          <a:lstStyle/>
          <a:p>
            <a:pPr algn="just">
              <a:lnSpc>
                <a:spcPct val="150000"/>
              </a:lnSpc>
              <a:spcAft>
                <a:spcPts val="1000"/>
              </a:spcAft>
            </a:pPr>
            <a:r>
              <a:rPr lang="ar-IQ" dirty="0">
                <a:ea typeface="Calibri"/>
                <a:cs typeface="Times New Roman"/>
              </a:rPr>
              <a:t>يؤدي وجود الاملاح في التربة الى انخفاض جهد الماء فيها مما يعني ان قوة مسك التربة للماء تزداد مع زيادة نسبة الاملاح ويسمى الشد الاضافي على ماء التربة المتسبب عن  الاملاح بالشد </a:t>
            </a:r>
            <a:r>
              <a:rPr lang="ar-IQ" dirty="0" err="1">
                <a:ea typeface="Calibri"/>
                <a:cs typeface="Times New Roman"/>
              </a:rPr>
              <a:t>الاوزموزي</a:t>
            </a:r>
            <a:r>
              <a:rPr lang="ar-IQ" dirty="0">
                <a:ea typeface="Calibri"/>
                <a:cs typeface="Times New Roman"/>
              </a:rPr>
              <a:t> وينتج هذا الشد بسبب وجود الايونات التي تقوم بمسك كمية من الماء على شكل ماء </a:t>
            </a:r>
            <a:r>
              <a:rPr lang="ar-IQ" dirty="0" err="1">
                <a:ea typeface="Calibri"/>
                <a:cs typeface="Times New Roman"/>
              </a:rPr>
              <a:t>للتميء</a:t>
            </a:r>
            <a:r>
              <a:rPr lang="ar-IQ" dirty="0">
                <a:ea typeface="Calibri"/>
                <a:cs typeface="Times New Roman"/>
              </a:rPr>
              <a:t> بسبب قوى الجذب الكولومبي </a:t>
            </a:r>
            <a:endParaRPr lang="en-US" sz="2400" dirty="0">
              <a:ea typeface="Calibri"/>
              <a:cs typeface="Arial"/>
            </a:endParaRPr>
          </a:p>
          <a:p>
            <a:pPr>
              <a:lnSpc>
                <a:spcPct val="115000"/>
              </a:lnSpc>
              <a:spcAft>
                <a:spcPts val="1000"/>
              </a:spcAft>
            </a:pPr>
            <a:r>
              <a:rPr lang="ar-IQ" dirty="0">
                <a:ea typeface="Calibri"/>
                <a:cs typeface="Times New Roman"/>
              </a:rPr>
              <a:t>والشكل ص 174 </a:t>
            </a:r>
            <a:r>
              <a:rPr lang="ar-IQ" dirty="0" smtClean="0">
                <a:ea typeface="Calibri"/>
                <a:cs typeface="Times New Roman"/>
              </a:rPr>
              <a:t>استنساخ  </a:t>
            </a:r>
            <a:r>
              <a:rPr lang="ar-IQ" sz="2400" dirty="0" smtClean="0">
                <a:ea typeface="Calibri"/>
                <a:cs typeface="Times New Roman"/>
              </a:rPr>
              <a:t>يوضح </a:t>
            </a:r>
            <a:r>
              <a:rPr lang="ar-IQ" sz="2400" dirty="0">
                <a:ea typeface="Calibri"/>
                <a:cs typeface="Times New Roman"/>
              </a:rPr>
              <a:t>تأثير الملوحة على انبات بعض المحاصيل / حيث ان الاملاح تتراكم عادة في الطبقات السطحية والتي تتواجد فيها البذور وهذا يؤثر على نمو النبات مباشرة والذي هو اكثر الاطوار حساسية للأملاح . </a:t>
            </a:r>
            <a:endParaRPr lang="en-US" sz="1800" dirty="0">
              <a:ea typeface="Calibri"/>
              <a:cs typeface="Arial"/>
            </a:endParaRPr>
          </a:p>
          <a:p>
            <a:pPr>
              <a:lnSpc>
                <a:spcPct val="115000"/>
              </a:lnSpc>
              <a:spcAft>
                <a:spcPts val="1000"/>
              </a:spcAft>
            </a:pPr>
            <a:r>
              <a:rPr lang="ar-IQ" sz="2400" dirty="0">
                <a:ea typeface="Calibri"/>
                <a:cs typeface="Times New Roman"/>
              </a:rPr>
              <a:t> </a:t>
            </a:r>
            <a:endParaRPr lang="en-US" sz="1800" dirty="0">
              <a:ea typeface="Calibri"/>
              <a:cs typeface="Arial"/>
            </a:endParaRPr>
          </a:p>
          <a:p>
            <a:pPr>
              <a:lnSpc>
                <a:spcPct val="115000"/>
              </a:lnSpc>
              <a:spcAft>
                <a:spcPts val="1000"/>
              </a:spcAft>
            </a:pPr>
            <a:endParaRPr lang="en-US" sz="2400" dirty="0">
              <a:ea typeface="Calibri"/>
              <a:cs typeface="Arial"/>
            </a:endParaRPr>
          </a:p>
          <a:p>
            <a:endParaRPr lang="ar-IQ" dirty="0"/>
          </a:p>
        </p:txBody>
      </p:sp>
    </p:spTree>
    <p:extLst>
      <p:ext uri="{BB962C8B-B14F-4D97-AF65-F5344CB8AC3E}">
        <p14:creationId xmlns:p14="http://schemas.microsoft.com/office/powerpoint/2010/main" val="310928461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1321</Words>
  <Application>Microsoft Office PowerPoint</Application>
  <PresentationFormat>عرض على الشاشة (3:4)‏</PresentationFormat>
  <Paragraphs>52</Paragraphs>
  <Slides>21</Slides>
  <Notes>0</Notes>
  <HiddenSlides>0</HiddenSlides>
  <MMClips>0</MMClips>
  <ScaleCrop>false</ScaleCrop>
  <HeadingPairs>
    <vt:vector size="4" baseType="variant">
      <vt:variant>
        <vt:lpstr>نسق</vt:lpstr>
      </vt:variant>
      <vt:variant>
        <vt:i4>21</vt:i4>
      </vt:variant>
      <vt:variant>
        <vt:lpstr>عناوين الشرائح</vt:lpstr>
      </vt:variant>
      <vt:variant>
        <vt:i4>21</vt:i4>
      </vt:variant>
    </vt:vector>
  </HeadingPairs>
  <TitlesOfParts>
    <vt:vector size="42" baseType="lpstr">
      <vt:lpstr>نسق Office</vt:lpstr>
      <vt:lpstr>1_نسق Office</vt:lpstr>
      <vt:lpstr>2_نسق Office</vt:lpstr>
      <vt:lpstr>3_نسق Office</vt:lpstr>
      <vt:lpstr>4_نسق Office</vt:lpstr>
      <vt:lpstr>5_نسق Office</vt:lpstr>
      <vt:lpstr>6_نسق Office</vt:lpstr>
      <vt:lpstr>7_نسق Office</vt:lpstr>
      <vt:lpstr>8_نسق Office</vt:lpstr>
      <vt:lpstr>9_نسق Office</vt:lpstr>
      <vt:lpstr>10_نسق Office</vt:lpstr>
      <vt:lpstr>11_نسق Office</vt:lpstr>
      <vt:lpstr>12_نسق Office</vt:lpstr>
      <vt:lpstr>13_نسق Office</vt:lpstr>
      <vt:lpstr>14_نسق Office</vt:lpstr>
      <vt:lpstr>15_نسق Office</vt:lpstr>
      <vt:lpstr>16_نسق Office</vt:lpstr>
      <vt:lpstr>17_نسق Office</vt:lpstr>
      <vt:lpstr>18_نسق Office</vt:lpstr>
      <vt:lpstr>19_نسق Office</vt:lpstr>
      <vt:lpstr>20_نسق Office</vt:lpstr>
      <vt:lpstr>محاضرة الثامنة </vt:lpstr>
      <vt:lpstr> الملوحة وقلوية التربة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محاضرة الثامنة </dc:title>
  <dc:creator>Windows User</dc:creator>
  <cp:lastModifiedBy>Windows User</cp:lastModifiedBy>
  <cp:revision>1</cp:revision>
  <dcterms:created xsi:type="dcterms:W3CDTF">2020-01-17T17:23:44Z</dcterms:created>
  <dcterms:modified xsi:type="dcterms:W3CDTF">2020-01-17T17:28:02Z</dcterms:modified>
</cp:coreProperties>
</file>